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ist" panose="020B0604020202020204" charset="-52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729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Технологическая дорожная карта отрасли</a:t>
            </a:r>
            <a:endParaRPr lang="en-US" sz="44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780579" y="7767145"/>
            <a:ext cx="1713187" cy="346841"/>
          </a:xfrm>
          <a:prstGeom prst="rect">
            <a:avLst/>
          </a:prstGeom>
          <a:solidFill>
            <a:srgbClr val="E1F7F1"/>
          </a:solidFill>
          <a:ln>
            <a:solidFill>
              <a:srgbClr val="E1F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72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Что такое Технологическая Дорожная Карта (ТДК)?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03771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3503771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761065"/>
            <a:ext cx="59683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Визуальный стратегический документ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4251484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Связывает бизнес-цели отрасли с необходимыми технологическими решениями во времени.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61397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49710" y="546139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5718691"/>
            <a:ext cx="2853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Не прогноз, а план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6209109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Согласованный план развития, а не просто предсказание будущего.</a:t>
            </a:r>
            <a:endParaRPr lang="en-US" sz="175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780579" y="7767145"/>
            <a:ext cx="1713187" cy="346841"/>
          </a:xfrm>
          <a:prstGeom prst="rect">
            <a:avLst/>
          </a:prstGeom>
          <a:solidFill>
            <a:srgbClr val="E1F7F1"/>
          </a:solidFill>
          <a:ln>
            <a:solidFill>
              <a:srgbClr val="E1F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1487"/>
            <a:ext cx="61794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Ключевые цели ТДК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93056"/>
            <a:ext cx="2893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Рынки и продукты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2477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Определить перспективные рынки и продукты для отрасли.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456884" y="3434358"/>
            <a:ext cx="3895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Критические технологии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924776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Выявить ключевые технологии, необходимые для развития.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93790" y="5954673"/>
            <a:ext cx="3439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Консолидация усилий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44509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Объединить бизнес, науку и государство.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456884" y="5859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Снижение рисков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44509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Минимизировать риски инвестиций в НИОКР.</a:t>
            </a:r>
            <a:endParaRPr lang="en-US" sz="175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2780579" y="7767145"/>
            <a:ext cx="1713187" cy="346841"/>
          </a:xfrm>
          <a:prstGeom prst="rect">
            <a:avLst/>
          </a:prstGeom>
          <a:solidFill>
            <a:srgbClr val="E1F7F1"/>
          </a:solidFill>
          <a:ln>
            <a:solidFill>
              <a:srgbClr val="E1F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763903"/>
            <a:ext cx="602411" cy="60241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35" y="2806065"/>
            <a:ext cx="609600" cy="6096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5160824"/>
            <a:ext cx="602411" cy="60241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36368"/>
            <a:ext cx="622935" cy="622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3643"/>
            <a:ext cx="11680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Ключевые элементы дорожной карты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686050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7787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912864"/>
            <a:ext cx="3718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Ресурсы и компетенции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507105"/>
            <a:ext cx="8861822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550682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375535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895261" y="3777496"/>
            <a:ext cx="1791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Технологии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371737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415314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892" y="46199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6702266" y="4642128"/>
            <a:ext cx="2912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Продукты и услуги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236369"/>
            <a:ext cx="7247811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279946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94773" y="548461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7509272" y="5506760"/>
            <a:ext cx="2894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Рынки и драйверы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3430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Эти слои взаимосвязаны и формируют комплексное видение.</a:t>
            </a:r>
            <a:endParaRPr lang="en-US" sz="175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2780579" y="7767145"/>
            <a:ext cx="1713187" cy="346841"/>
          </a:xfrm>
          <a:prstGeom prst="rect">
            <a:avLst/>
          </a:prstGeom>
          <a:solidFill>
            <a:srgbClr val="E1F7F1"/>
          </a:solidFill>
          <a:ln>
            <a:solidFill>
              <a:srgbClr val="E1F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290"/>
            <a:ext cx="10967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Этапы разработки дорожной карты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13742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488049"/>
            <a:ext cx="41706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Инициация и фокусировка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97846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Определение границ и создание рабочей группы.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13742"/>
            <a:ext cx="6408063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488049"/>
            <a:ext cx="2844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Видение будущего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97846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Формулировка желаемого образа отрасли через 10-15 лет.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456152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630460"/>
            <a:ext cx="2974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Анализ «разрывов»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12087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Оценка текущего состояния и выявление пробелов.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456152"/>
            <a:ext cx="6408063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630460"/>
            <a:ext cx="3933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Формирование маршрута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12087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Построение карты с временной шкалой и вехами.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235660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409968"/>
            <a:ext cx="4250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Согласование и реализация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90038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Утверждение документа и запуск проектов.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235660"/>
            <a:ext cx="6408063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409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Актуализация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9003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Регулярный пересмотр и корректировка карты.</a:t>
            </a:r>
            <a:endParaRPr lang="en-US" sz="175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2780579" y="7767145"/>
            <a:ext cx="1713187" cy="346841"/>
          </a:xfrm>
          <a:prstGeom prst="rect">
            <a:avLst/>
          </a:prstGeom>
          <a:solidFill>
            <a:srgbClr val="E1F7F1"/>
          </a:solidFill>
          <a:ln>
            <a:solidFill>
              <a:srgbClr val="E1F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682" y="700683"/>
            <a:ext cx="7752636" cy="1242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Ожидаемые результаты и выгоды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5682" y="2241113"/>
            <a:ext cx="3776901" cy="2273618"/>
          </a:xfrm>
          <a:prstGeom prst="roundRect">
            <a:avLst>
              <a:gd name="adj" fmla="val 786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02018" y="2447449"/>
            <a:ext cx="596265" cy="596265"/>
          </a:xfrm>
          <a:prstGeom prst="roundRect">
            <a:avLst>
              <a:gd name="adj" fmla="val 15333930"/>
            </a:avLst>
          </a:prstGeom>
          <a:solidFill>
            <a:srgbClr val="006747"/>
          </a:solidFill>
          <a:ln/>
        </p:spPr>
      </p:sp>
      <p:sp>
        <p:nvSpPr>
          <p:cNvPr id="7" name="Text 3"/>
          <p:cNvSpPr/>
          <p:nvPr/>
        </p:nvSpPr>
        <p:spPr>
          <a:xfrm>
            <a:off x="902018" y="3242429"/>
            <a:ext cx="325219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Концентрация ресурсов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02018" y="3672126"/>
            <a:ext cx="3364230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На приоритетных направлениях развития.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4671298" y="2241113"/>
            <a:ext cx="3777020" cy="2273618"/>
          </a:xfrm>
          <a:prstGeom prst="roundRect">
            <a:avLst>
              <a:gd name="adj" fmla="val 786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77633" y="2447449"/>
            <a:ext cx="596265" cy="596265"/>
          </a:xfrm>
          <a:prstGeom prst="roundRect">
            <a:avLst>
              <a:gd name="adj" fmla="val 15333930"/>
            </a:avLst>
          </a:prstGeom>
          <a:solidFill>
            <a:srgbClr val="006747"/>
          </a:solidFill>
          <a:ln/>
        </p:spPr>
      </p:sp>
      <p:sp>
        <p:nvSpPr>
          <p:cNvPr id="11" name="Text 7"/>
          <p:cNvSpPr/>
          <p:nvPr/>
        </p:nvSpPr>
        <p:spPr>
          <a:xfrm>
            <a:off x="4877633" y="3242429"/>
            <a:ext cx="320468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Прорывные разработки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4877633" y="3672126"/>
            <a:ext cx="336434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Создание консорциумов для инноваций.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695682" y="4713446"/>
            <a:ext cx="7752636" cy="1955483"/>
          </a:xfrm>
          <a:prstGeom prst="roundRect">
            <a:avLst>
              <a:gd name="adj" fmla="val 914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02018" y="4919782"/>
            <a:ext cx="596265" cy="596265"/>
          </a:xfrm>
          <a:prstGeom prst="roundRect">
            <a:avLst>
              <a:gd name="adj" fmla="val 15333930"/>
            </a:avLst>
          </a:prstGeom>
          <a:solidFill>
            <a:srgbClr val="006747"/>
          </a:solidFill>
          <a:ln/>
        </p:spPr>
      </p:sp>
      <p:sp>
        <p:nvSpPr>
          <p:cNvPr id="16" name="Text 11"/>
          <p:cNvSpPr/>
          <p:nvPr/>
        </p:nvSpPr>
        <p:spPr>
          <a:xfrm>
            <a:off x="902018" y="5714762"/>
            <a:ext cx="352282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Привлечение инвестиций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02018" y="6144458"/>
            <a:ext cx="733996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 перспективные технологические направления.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695682" y="6892528"/>
            <a:ext cx="775263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ТДК — это навигатор для всей отрасли, позволяющий перейти от реактивного к опережающему управлению.</a:t>
            </a:r>
            <a:endParaRPr lang="en-US" sz="155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34" y="4964629"/>
            <a:ext cx="481528" cy="48152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96" y="2521386"/>
            <a:ext cx="448390" cy="44839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656" y="2495907"/>
            <a:ext cx="456218" cy="4562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00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Критические факторы успеха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4454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Приверженность лидеров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8002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Поддержка на высшем уровне в компаниях и государственных органах.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95543"/>
            <a:ext cx="3267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Широкое вовлечение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87668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Участие экспертов, бизнеса, потребителей и регуляторов.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044547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Фокус на реализации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62569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Карта должна стать механизмом запуска и контроля проектов.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941213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Гибкость и открытость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587668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Возможность адаптации к новым вызовам и возможностям.</a:t>
            </a:r>
            <a:endParaRPr lang="en-US" sz="175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780579" y="7767145"/>
            <a:ext cx="1713187" cy="346841"/>
          </a:xfrm>
          <a:prstGeom prst="rect">
            <a:avLst/>
          </a:prstGeom>
          <a:solidFill>
            <a:srgbClr val="E1F7F1"/>
          </a:solidFill>
          <a:ln>
            <a:solidFill>
              <a:srgbClr val="E1F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6755"/>
            <a:ext cx="7310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Строим будущее вместе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56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Технологическая дорожная карта — мощный инструмент для построения конкурентоспособного и устойчивого будущего отрасли.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017306" y="3686651"/>
            <a:ext cx="4039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Согласованная программа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1770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Превращает разрозненные инициативы в единую программу развития.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017306" y="5356503"/>
            <a:ext cx="3574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Наши следующие шаги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017306" y="584692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Сформировать инициативную группу, определить фокус и начать работу над видением.</a:t>
            </a:r>
            <a:endParaRPr lang="en-US" sz="17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780579" y="7767145"/>
            <a:ext cx="1713187" cy="346841"/>
          </a:xfrm>
          <a:prstGeom prst="rect">
            <a:avLst/>
          </a:prstGeom>
          <a:solidFill>
            <a:srgbClr val="E1F7F1"/>
          </a:solidFill>
          <a:ln>
            <a:solidFill>
              <a:srgbClr val="E1F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313" y="5237321"/>
            <a:ext cx="533400" cy="6096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313" y="3567470"/>
            <a:ext cx="533400" cy="60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314</Words>
  <Application>Microsoft Office PowerPoint</Application>
  <PresentationFormat>Произвольный</PresentationFormat>
  <Paragraphs>75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Noto Serif SC Light</vt:lpstr>
      <vt:lpstr>Noto Serif SC Bold</vt:lpstr>
      <vt:lpstr>Arial</vt:lpstr>
      <vt:lpstr>Geist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Shamik</dc:creator>
  <cp:lastModifiedBy>Рамиль Саткалиев</cp:lastModifiedBy>
  <cp:revision>3</cp:revision>
  <dcterms:created xsi:type="dcterms:W3CDTF">2025-12-16T13:45:13Z</dcterms:created>
  <dcterms:modified xsi:type="dcterms:W3CDTF">2025-12-24T17:42:18Z</dcterms:modified>
</cp:coreProperties>
</file>